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0"/>
  </p:notesMasterIdLst>
  <p:sldIdLst>
    <p:sldId id="256" r:id="rId2"/>
    <p:sldId id="279" r:id="rId3"/>
    <p:sldId id="277" r:id="rId4"/>
    <p:sldId id="281" r:id="rId5"/>
    <p:sldId id="257" r:id="rId6"/>
    <p:sldId id="280" r:id="rId7"/>
    <p:sldId id="275" r:id="rId8"/>
    <p:sldId id="259" r:id="rId9"/>
    <p:sldId id="271" r:id="rId10"/>
    <p:sldId id="260" r:id="rId11"/>
    <p:sldId id="274" r:id="rId12"/>
    <p:sldId id="262" r:id="rId13"/>
    <p:sldId id="263" r:id="rId14"/>
    <p:sldId id="264" r:id="rId15"/>
    <p:sldId id="265" r:id="rId16"/>
    <p:sldId id="276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7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9C66A-C65A-4F5C-BB7D-D24F589A238D}" type="datetimeFigureOut">
              <a:rPr lang="en-CA" smtClean="0"/>
              <a:t>2016-05-20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EC9EB-68FA-4B39-BC46-52D5E02CB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75B3-9A0E-49B9-9CC4-44ED64F1732E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0A2-34EE-4E9F-8F7E-5AD14ADB2EB9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5DD9-E54A-4884-AF20-E3B7AACE89BB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B71E-2FF5-49C1-BA09-CD292F8F6A3E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DB95-87E3-439A-9078-7D6E805E42CF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DE7-0CF4-490B-AAA5-ED1851FE8F30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CC27-AB44-48E8-AFBB-BAFFCFE755B3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C3BE-88CD-4E5D-A2B8-4DD12E58FF73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6B9E-B8A8-4082-9338-83DF5456C39F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9DB2-B705-45DD-BC09-5769AC70975C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0AB84B6-13E1-41BE-BBBA-E11FE8005126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AF8B9C3-F205-45C0-AB26-CF0A6289C487}" type="datetime1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491" y="2334790"/>
            <a:ext cx="10411691" cy="164592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Concerns Regarding </a:t>
            </a:r>
            <a:br>
              <a:rPr lang="en-CA" b="1" dirty="0"/>
            </a:br>
            <a:r>
              <a:rPr lang="en-CA" b="1" dirty="0"/>
              <a:t>the Windsor-Essex Hospitals Proposal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LHIN Board Meeting May 24, 2016</a:t>
            </a:r>
          </a:p>
          <a:p>
            <a:r>
              <a:rPr lang="en-CA" dirty="0"/>
              <a:t>Philippa von Ziegenweidt</a:t>
            </a:r>
          </a:p>
          <a:p>
            <a:r>
              <a:rPr lang="en-CA" dirty="0"/>
              <a:t>Citizens for an Accountable Mega-hospital Planning Process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823854" y="5496819"/>
            <a:ext cx="497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www.windsormegahospital.ca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07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00B0F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1"/>
                </a:solidFill>
              </a:rPr>
              <a:t>Cost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372" y="1993808"/>
            <a:ext cx="7729728" cy="4116047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sz="2400" dirty="0"/>
              <a:t>External Project Costs</a:t>
            </a:r>
          </a:p>
          <a:p>
            <a:r>
              <a:rPr lang="en-CA" sz="2400" dirty="0"/>
              <a:t>Road construction</a:t>
            </a:r>
          </a:p>
          <a:p>
            <a:r>
              <a:rPr lang="en-CA" sz="2400" dirty="0"/>
              <a:t>Hydro</a:t>
            </a:r>
          </a:p>
          <a:p>
            <a:r>
              <a:rPr lang="en-CA" sz="2400" dirty="0"/>
              <a:t>EMS</a:t>
            </a:r>
          </a:p>
          <a:p>
            <a:r>
              <a:rPr lang="en-CA" sz="2400" dirty="0"/>
              <a:t>Public Transit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Financial Cost to Residents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90" y="2392056"/>
            <a:ext cx="6740547" cy="415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4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7030A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1"/>
                </a:solidFill>
              </a:rPr>
              <a:t>Urban planning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9947" y="2192483"/>
            <a:ext cx="11395495" cy="415636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3200" b="1" dirty="0"/>
              <a:t>Provincial Policy Statement </a:t>
            </a:r>
            <a:r>
              <a:rPr lang="en-CA" sz="3200" dirty="0"/>
              <a:t>related to Land Use Planning &amp; Development – </a:t>
            </a:r>
            <a:r>
              <a:rPr lang="en-CA" sz="3200" i="1" dirty="0">
                <a:solidFill>
                  <a:schemeClr val="tx1"/>
                </a:solidFill>
              </a:rPr>
              <a:t>Ministry of Municipal Affairs &amp; Housing: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en-CA" sz="3000" dirty="0"/>
              <a:t>“Planning authorities shall identify and promote opportunities for </a:t>
            </a:r>
            <a:r>
              <a:rPr lang="en-CA" sz="3000" b="1" i="1" dirty="0"/>
              <a:t>intensification</a:t>
            </a:r>
            <a:r>
              <a:rPr lang="en-CA" sz="3000" dirty="0"/>
              <a:t> and </a:t>
            </a:r>
            <a:r>
              <a:rPr lang="en-CA" sz="3000" b="1" i="1" dirty="0"/>
              <a:t>redevelopment</a:t>
            </a:r>
            <a:r>
              <a:rPr lang="en-CA" sz="3000" i="1" dirty="0"/>
              <a:t> </a:t>
            </a:r>
            <a:r>
              <a:rPr lang="en-CA" sz="3000" dirty="0"/>
              <a:t>where this can be accommodated taking into account existing building stock or areas, including </a:t>
            </a:r>
            <a:r>
              <a:rPr lang="en-CA" sz="3000" b="1" i="1" dirty="0"/>
              <a:t>brownfield</a:t>
            </a:r>
            <a:r>
              <a:rPr lang="en-CA" sz="3000" i="1" dirty="0"/>
              <a:t> </a:t>
            </a:r>
            <a:r>
              <a:rPr lang="en-CA" sz="3000" b="1" i="1" dirty="0"/>
              <a:t>sites</a:t>
            </a:r>
            <a:r>
              <a:rPr lang="en-CA" sz="3000" dirty="0"/>
              <a:t>, and the availability of suitable existing or planned </a:t>
            </a:r>
            <a:r>
              <a:rPr lang="en-CA" sz="3000" i="1" dirty="0"/>
              <a:t>infrastructure</a:t>
            </a:r>
            <a:r>
              <a:rPr lang="en-CA" sz="3000" dirty="0"/>
              <a:t> and </a:t>
            </a:r>
            <a:r>
              <a:rPr lang="en-CA" sz="3000" i="1" dirty="0"/>
              <a:t>public service facilities</a:t>
            </a:r>
            <a:r>
              <a:rPr lang="en-CA" sz="3000" dirty="0"/>
              <a:t> required to accommodate projected needs.”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37576" y="471460"/>
            <a:ext cx="32023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2400" b="1" dirty="0">
                <a:ln/>
                <a:solidFill>
                  <a:schemeClr val="accent3"/>
                </a:solidFill>
              </a:rPr>
              <a:t>Mandate of shared responsibilities across Government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Urban planning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07" y="1935639"/>
            <a:ext cx="6957203" cy="44822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7030A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1"/>
                </a:solidFill>
              </a:rPr>
              <a:t>Urban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Urban planning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" y="2027029"/>
            <a:ext cx="6562725" cy="4477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9132" y="2313757"/>
            <a:ext cx="5332022" cy="1794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Population Density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7030A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1"/>
                </a:solidFill>
              </a:rPr>
              <a:t>Urban planning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10450" y="4395372"/>
            <a:ext cx="4026788" cy="20313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2327275" algn="r"/>
              </a:tabLst>
            </a:pPr>
            <a:r>
              <a:rPr lang="en-CA" sz="5000" b="1" dirty="0"/>
              <a:t>7</a:t>
            </a:r>
            <a:r>
              <a:rPr lang="en-CA" sz="2200" dirty="0"/>
              <a:t> times greater in the City</a:t>
            </a:r>
          </a:p>
          <a:p>
            <a:pPr>
              <a:tabLst>
                <a:tab pos="2327275" algn="r"/>
              </a:tabLst>
            </a:pPr>
            <a:endParaRPr lang="en-CA" sz="2200" dirty="0"/>
          </a:p>
          <a:p>
            <a:pPr marL="363538">
              <a:tabLst>
                <a:tab pos="3408363" algn="r"/>
              </a:tabLst>
            </a:pPr>
            <a:r>
              <a:rPr lang="en-CA" dirty="0"/>
              <a:t>Windsor:  	1,441</a:t>
            </a:r>
          </a:p>
          <a:p>
            <a:pPr marL="363538">
              <a:tabLst>
                <a:tab pos="3408363" algn="r"/>
              </a:tabLst>
            </a:pPr>
            <a:r>
              <a:rPr lang="en-CA" dirty="0"/>
              <a:t>Essex County: 	210</a:t>
            </a:r>
          </a:p>
          <a:p>
            <a:pPr marL="363538">
              <a:tabLst>
                <a:tab pos="3408363" algn="r"/>
              </a:tabLst>
            </a:pPr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Urban planning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" y="1812343"/>
            <a:ext cx="6562725" cy="4699438"/>
          </a:xfrm>
          <a:prstGeom prst="rect">
            <a:avLst/>
          </a:prstGeom>
        </p:spPr>
      </p:pic>
      <p:sp>
        <p:nvSpPr>
          <p:cNvPr id="8" name="Line Callout 3 7"/>
          <p:cNvSpPr/>
          <p:nvPr/>
        </p:nvSpPr>
        <p:spPr>
          <a:xfrm>
            <a:off x="7493220" y="4518716"/>
            <a:ext cx="3971608" cy="1445665"/>
          </a:xfrm>
          <a:prstGeom prst="borderCallout3">
            <a:avLst>
              <a:gd name="adj1" fmla="val 100253"/>
              <a:gd name="adj2" fmla="val 46547"/>
              <a:gd name="adj3" fmla="val 151041"/>
              <a:gd name="adj4" fmla="val 8157"/>
              <a:gd name="adj5" fmla="val 153088"/>
              <a:gd name="adj6" fmla="val -133219"/>
              <a:gd name="adj7" fmla="val 153273"/>
              <a:gd name="adj8" fmla="val -146448"/>
            </a:avLst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000" b="1" dirty="0">
                <a:solidFill>
                  <a:schemeClr val="tx1"/>
                </a:solidFill>
              </a:rPr>
              <a:t>15</a:t>
            </a:r>
            <a:r>
              <a:rPr lang="en-CA" sz="2200" dirty="0">
                <a:solidFill>
                  <a:schemeClr val="tx1"/>
                </a:solidFill>
              </a:rPr>
              <a:t>  TIMES GREATER  per square kilometer than</a:t>
            </a:r>
          </a:p>
          <a:p>
            <a:pPr algn="ctr"/>
            <a:r>
              <a:rPr lang="en-CA" sz="2200" dirty="0">
                <a:solidFill>
                  <a:schemeClr val="tx1"/>
                </a:solidFill>
              </a:rPr>
              <a:t>Essex County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23891" y="5954322"/>
            <a:ext cx="536608" cy="938235"/>
          </a:xfrm>
          <a:prstGeom prst="leftBrace">
            <a:avLst>
              <a:gd name="adj1" fmla="val 8333"/>
              <a:gd name="adj2" fmla="val 4889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619132" y="2313757"/>
            <a:ext cx="5332022" cy="1794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Population Density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10450" y="471459"/>
            <a:ext cx="4026788" cy="1188720"/>
          </a:xfrm>
          <a:prstGeom prst="rect">
            <a:avLst/>
          </a:prstGeom>
          <a:solidFill>
            <a:srgbClr val="7030A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1"/>
                </a:solidFill>
              </a:rPr>
              <a:t>Urban planning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1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transparency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652155" y="2161309"/>
            <a:ext cx="96843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>
                <a:latin typeface="Open Sans"/>
              </a:rPr>
              <a:t>“</a:t>
            </a:r>
            <a:r>
              <a:rPr lang="en-CA" dirty="0">
                <a:solidFill>
                  <a:srgbClr val="4D4D4D"/>
                </a:solidFill>
                <a:latin typeface="Open Sans"/>
              </a:rPr>
              <a:t>We want to be the </a:t>
            </a:r>
            <a:r>
              <a:rPr lang="en-CA" sz="2200" b="1" dirty="0">
                <a:solidFill>
                  <a:schemeClr val="accent4">
                    <a:lumMod val="50000"/>
                  </a:schemeClr>
                </a:solidFill>
                <a:latin typeface="Open Sans"/>
              </a:rPr>
              <a:t>most open and transparent government</a:t>
            </a:r>
            <a:r>
              <a:rPr lang="en-CA" sz="2200" b="1" dirty="0">
                <a:solidFill>
                  <a:srgbClr val="4D4D4D"/>
                </a:solidFill>
                <a:latin typeface="Open Sans"/>
              </a:rPr>
              <a:t> </a:t>
            </a:r>
            <a:r>
              <a:rPr lang="en-CA" dirty="0">
                <a:solidFill>
                  <a:srgbClr val="4D4D4D"/>
                </a:solidFill>
                <a:latin typeface="Open Sans"/>
              </a:rPr>
              <a:t>in the country. We want to be a government that </a:t>
            </a:r>
            <a:r>
              <a:rPr lang="en-CA" sz="2200" b="1" dirty="0">
                <a:solidFill>
                  <a:schemeClr val="accent3"/>
                </a:solidFill>
                <a:latin typeface="Open Sans"/>
              </a:rPr>
              <a:t>works for the people </a:t>
            </a:r>
            <a:r>
              <a:rPr lang="en-CA" dirty="0">
                <a:solidFill>
                  <a:srgbClr val="4D4D4D"/>
                </a:solidFill>
                <a:latin typeface="Open Sans"/>
              </a:rPr>
              <a:t>of this province — and with them. </a:t>
            </a:r>
          </a:p>
          <a:p>
            <a:endParaRPr lang="en-CA" dirty="0">
              <a:solidFill>
                <a:srgbClr val="4D4D4D"/>
              </a:solidFill>
              <a:latin typeface="Open Sans"/>
            </a:endParaRPr>
          </a:p>
          <a:p>
            <a:endParaRPr lang="en-CA" dirty="0">
              <a:solidFill>
                <a:srgbClr val="4D4D4D"/>
              </a:solidFill>
              <a:latin typeface="Open Sans"/>
            </a:endParaRPr>
          </a:p>
          <a:p>
            <a:r>
              <a:rPr lang="en-CA" dirty="0">
                <a:solidFill>
                  <a:srgbClr val="4D4D4D"/>
                </a:solidFill>
                <a:latin typeface="Open Sans"/>
              </a:rPr>
              <a:t>It is of the utmost importance that we </a:t>
            </a:r>
            <a:r>
              <a:rPr lang="en-CA" sz="2200" b="1" dirty="0">
                <a:solidFill>
                  <a:srgbClr val="0070C0"/>
                </a:solidFill>
                <a:latin typeface="Open Sans"/>
              </a:rPr>
              <a:t>lead responsibly, act with integrity, manage spending wisely and are accountable </a:t>
            </a:r>
            <a:r>
              <a:rPr lang="en-CA" dirty="0">
                <a:solidFill>
                  <a:srgbClr val="4D4D4D"/>
                </a:solidFill>
                <a:latin typeface="Open Sans"/>
              </a:rPr>
              <a:t>for every action we take</a:t>
            </a:r>
            <a:r>
              <a:rPr lang="en-CA" dirty="0">
                <a:latin typeface="Open Sans"/>
              </a:rPr>
              <a:t>.</a:t>
            </a:r>
            <a:r>
              <a:rPr lang="en-CA" sz="3600" b="1" dirty="0">
                <a:latin typeface="Open Sans"/>
              </a:rPr>
              <a:t>”</a:t>
            </a:r>
            <a:endParaRPr lang="en-CA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218" y="4953932"/>
            <a:ext cx="3752850" cy="15144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5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transparency</a:t>
            </a:r>
            <a:endParaRPr lang="en-CA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06" y="2167227"/>
            <a:ext cx="10246934" cy="37671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4456" y="552184"/>
            <a:ext cx="3308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/>
              <a:t>ESCLHIN’s Own Model for Stakeholder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5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00B05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environment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98" y="471460"/>
            <a:ext cx="2924608" cy="367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9663" y="2358736"/>
            <a:ext cx="4010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Sustainability starts with responsible land use</a:t>
            </a:r>
          </a:p>
          <a:p>
            <a:pPr lvl="1"/>
            <a:r>
              <a:rPr lang="en-CA" dirty="0"/>
              <a:t>Ontario’s productive farmland is our most important agricultural resource and it’s non-renewable!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Healthy cities embrace active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Active transportation supports healthy communities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04825" y="4369475"/>
            <a:ext cx="6521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000" b="1" dirty="0">
                <a:latin typeface="Open Sans"/>
              </a:rPr>
              <a:t>“</a:t>
            </a:r>
            <a:r>
              <a:rPr lang="en-CA" dirty="0">
                <a:latin typeface="Open Sans"/>
              </a:rPr>
              <a:t>… build a culture of health and community wellness, including supports and programs, to help people stay healthy. </a:t>
            </a:r>
          </a:p>
          <a:p>
            <a:endParaRPr lang="en-CA" dirty="0">
              <a:latin typeface="Open Sans"/>
            </a:endParaRPr>
          </a:p>
          <a:p>
            <a:r>
              <a:rPr lang="en-CA" dirty="0">
                <a:latin typeface="Open Sans"/>
              </a:rPr>
              <a:t>This will include encouraging Ontarians to play an active role in health care by participating in healthy living &amp; wellness</a:t>
            </a:r>
            <a:r>
              <a:rPr lang="en-CA" sz="2400" dirty="0">
                <a:latin typeface="Open Sans"/>
              </a:rPr>
              <a:t>…”</a:t>
            </a:r>
            <a:endParaRPr lang="en-CA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>
            <a:off x="7026809" y="4167250"/>
            <a:ext cx="672854" cy="1070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0800000">
            <a:off x="11215111" y="4167250"/>
            <a:ext cx="672854" cy="1070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169" y="2358736"/>
            <a:ext cx="32023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2400" b="1" dirty="0">
                <a:ln/>
                <a:solidFill>
                  <a:schemeClr val="accent3"/>
                </a:solidFill>
              </a:rPr>
              <a:t>Mandate of shared responsibilities across Government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82" y="1366267"/>
            <a:ext cx="9480839" cy="5332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82" y="486711"/>
            <a:ext cx="9480839" cy="874498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349" y="5575745"/>
            <a:ext cx="66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www.windsormegahospital.ca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1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36" y="1943100"/>
            <a:ext cx="6941883" cy="4209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</a:t>
            </a:r>
            <a:r>
              <a:rPr lang="en-CA" dirty="0" err="1"/>
              <a:t>campP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842163" y="6152406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www.windsormegahospital.ca</a:t>
            </a:r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6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 wide proposal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59" y="2426198"/>
            <a:ext cx="5048682" cy="39205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6973" y="471460"/>
            <a:ext cx="10720265" cy="107678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/>
              <a:t>70% of total W-E population lives within</a:t>
            </a:r>
          </a:p>
          <a:p>
            <a:r>
              <a:rPr lang="en-CA" b="1" dirty="0"/>
              <a:t> EC Row corridor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827140"/>
            <a:ext cx="6324913" cy="4756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6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CAMPP’s Concerns:  “ACUTE”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94507" y="2724308"/>
            <a:ext cx="7729728" cy="310198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2400" dirty="0">
                <a:solidFill>
                  <a:schemeClr val="tx1"/>
                </a:solidFill>
              </a:rPr>
              <a:t>CCESS to the right healthcare services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400" dirty="0">
                <a:solidFill>
                  <a:schemeClr val="tx1"/>
                </a:solidFill>
              </a:rPr>
              <a:t>OST of infrastructure for greenfield construction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400" dirty="0">
                <a:solidFill>
                  <a:schemeClr val="tx1"/>
                </a:solidFill>
              </a:rPr>
              <a:t>RBAN PLANNING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400" dirty="0">
                <a:solidFill>
                  <a:schemeClr val="tx1"/>
                </a:solidFill>
              </a:rPr>
              <a:t>RANSPARENCY lacking in site selection process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400" dirty="0">
                <a:solidFill>
                  <a:schemeClr val="tx1"/>
                </a:solidFill>
              </a:rPr>
              <a:t>NVIRONMENT – farmland protection and amount of driving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1136" y="2407541"/>
            <a:ext cx="72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6785" y="3123335"/>
            <a:ext cx="72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1975" y="4617561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7205" y="3901767"/>
            <a:ext cx="75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5313" y="5333355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endParaRPr lang="en-C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450" y="471460"/>
            <a:ext cx="4026788" cy="11887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ACCESS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" y="1877136"/>
            <a:ext cx="6320313" cy="4394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4277591"/>
            <a:ext cx="740092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2543" y="2379518"/>
            <a:ext cx="3624695" cy="76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/>
              <a:t>From the ESCLHIN’s IHSP 4 “People First”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6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450" y="471460"/>
            <a:ext cx="4026788" cy="11887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ACCESS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53" y="1793488"/>
            <a:ext cx="6134747" cy="50645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0482" y="2732809"/>
            <a:ext cx="264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From the City of Windsor’s Transportation Master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1100" y="4290698"/>
            <a:ext cx="3363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/>
              <a:t>Residents of Wards 2 and 3 are significantly more dependent on Transit.</a:t>
            </a:r>
          </a:p>
        </p:txBody>
      </p:sp>
    </p:spTree>
    <p:extLst>
      <p:ext uri="{BB962C8B-B14F-4D97-AF65-F5344CB8AC3E}">
        <p14:creationId xmlns:p14="http://schemas.microsoft.com/office/powerpoint/2010/main" val="106704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13" y="1955483"/>
            <a:ext cx="6252522" cy="45180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FFC00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ACCESS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38207" y="5299364"/>
            <a:ext cx="5278582" cy="415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ular Callout 11"/>
          <p:cNvSpPr/>
          <p:nvPr/>
        </p:nvSpPr>
        <p:spPr>
          <a:xfrm>
            <a:off x="9423845" y="4717472"/>
            <a:ext cx="2013393" cy="768927"/>
          </a:xfrm>
          <a:prstGeom prst="wedgeRectCallout">
            <a:avLst>
              <a:gd name="adj1" fmla="val -89659"/>
              <a:gd name="adj2" fmla="val 26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Provincial &amp; National average 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3.6km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2830" y="2405868"/>
            <a:ext cx="20366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Further from the core than any other Canadian city!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3238207" y="3450778"/>
            <a:ext cx="1094802" cy="332509"/>
          </a:xfrm>
          <a:prstGeom prst="wedgeRectCallout">
            <a:avLst>
              <a:gd name="adj1" fmla="val 50350"/>
              <a:gd name="adj2" fmla="val -159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Income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9423844" y="2143516"/>
            <a:ext cx="2013394" cy="1307262"/>
          </a:xfrm>
          <a:prstGeom prst="wedgeRectCallout">
            <a:avLst>
              <a:gd name="adj1" fmla="val -96790"/>
              <a:gd name="adj2" fmla="val 32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Windsor’s lowest income wards face greatest distance</a:t>
            </a:r>
          </a:p>
        </p:txBody>
      </p:sp>
    </p:spTree>
    <p:extLst>
      <p:ext uri="{BB962C8B-B14F-4D97-AF65-F5344CB8AC3E}">
        <p14:creationId xmlns:p14="http://schemas.microsoft.com/office/powerpoint/2010/main" val="170588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10450" y="471460"/>
            <a:ext cx="4026788" cy="1188720"/>
          </a:xfrm>
          <a:prstGeom prst="rect">
            <a:avLst/>
          </a:prstGeom>
          <a:solidFill>
            <a:srgbClr val="FFC000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>
                <a:solidFill>
                  <a:schemeClr val="tx1"/>
                </a:solidFill>
              </a:rPr>
              <a:t>ACCESS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471460"/>
            <a:ext cx="2733383" cy="1188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25" y="3099598"/>
            <a:ext cx="11527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800" dirty="0"/>
              <a:t>If 40% of ER patients can be treated at UCC, what about the other 60%? What analysis is there to know patients will go to the right facility for their needs?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800" dirty="0"/>
              <a:t>Of the 85% not admitted, what % are referred to specialists at the hospital?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800" dirty="0"/>
              <a:t>Why no satellites for municipalities with population growth?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800" dirty="0"/>
              <a:t>What are Ontario’s access benchmarks for cities?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060" y="1994602"/>
            <a:ext cx="6739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Urgent Care Centre</a:t>
            </a:r>
          </a:p>
        </p:txBody>
      </p:sp>
    </p:spTree>
    <p:extLst>
      <p:ext uri="{BB962C8B-B14F-4D97-AF65-F5344CB8AC3E}">
        <p14:creationId xmlns:p14="http://schemas.microsoft.com/office/powerpoint/2010/main" val="19320430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8896</TotalTime>
  <Words>455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Open Sans</vt:lpstr>
      <vt:lpstr>Parcel</vt:lpstr>
      <vt:lpstr>Concerns Regarding  the Windsor-Essex Hospitals Proposal</vt:lpstr>
      <vt:lpstr>About campP</vt:lpstr>
      <vt:lpstr>System wide proposal</vt:lpstr>
      <vt:lpstr>PowerPoint Presentation</vt:lpstr>
      <vt:lpstr>CAMPP’s Concerns:  “ACUTE”</vt:lpstr>
      <vt:lpstr>ACCESS</vt:lpstr>
      <vt:lpstr>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Concerns Regarding  the Windsor-Essex Hospitals Proposal</dc:title>
  <dc:creator>cheerphil</dc:creator>
  <cp:lastModifiedBy>Philippa von Ziegenweidt</cp:lastModifiedBy>
  <cp:revision>2</cp:revision>
  <dcterms:created xsi:type="dcterms:W3CDTF">2016-05-18T16:24:20Z</dcterms:created>
  <dcterms:modified xsi:type="dcterms:W3CDTF">2016-05-24T20:51:51Z</dcterms:modified>
</cp:coreProperties>
</file>